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2" r:id="rId2"/>
    <p:sldId id="333" r:id="rId3"/>
    <p:sldId id="334" r:id="rId4"/>
    <p:sldId id="335" r:id="rId5"/>
    <p:sldId id="344" r:id="rId6"/>
    <p:sldId id="337" r:id="rId7"/>
    <p:sldId id="347" r:id="rId8"/>
    <p:sldId id="338" r:id="rId9"/>
    <p:sldId id="339" r:id="rId10"/>
    <p:sldId id="340" r:id="rId11"/>
    <p:sldId id="341" r:id="rId12"/>
    <p:sldId id="308" r:id="rId13"/>
    <p:sldId id="330" r:id="rId14"/>
    <p:sldId id="309" r:id="rId15"/>
    <p:sldId id="312" r:id="rId16"/>
    <p:sldId id="311" r:id="rId17"/>
    <p:sldId id="313" r:id="rId18"/>
    <p:sldId id="325" r:id="rId19"/>
    <p:sldId id="310" r:id="rId20"/>
    <p:sldId id="345" r:id="rId21"/>
    <p:sldId id="346" r:id="rId22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AE7B-7244-4560-ACBE-8E8743AACE10}" type="datetimeFigureOut">
              <a:rPr lang="fr-FR" smtClean="0"/>
              <a:pPr/>
              <a:t>21/09/2020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6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9872-E121-48EF-B40F-9483CBD5E3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ge fond d'écran Cleuna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tatice.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ie-scolaire1.0352260s@ac-rennes.fr" TargetMode="External"/><Relationship Id="rId5" Type="http://schemas.openxmlformats.org/officeDocument/2006/relationships/hyperlink" Target="mailto:ce.0352260s@ac-rennes.fr" TargetMode="External"/><Relationship Id="rId4" Type="http://schemas.openxmlformats.org/officeDocument/2006/relationships/hyperlink" Target="http://www.college-francoistruffaut-betton.ac-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340768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  <a:t>Rentrée Scolaire 2020/2021</a:t>
            </a:r>
            <a:b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b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  <a:t> Collège  F TRUFFAUT</a:t>
            </a:r>
            <a:b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fr-FR" sz="4000" b="1" dirty="0" smtClean="0">
                <a:solidFill>
                  <a:srgbClr val="C00000"/>
                </a:solidFill>
                <a:latin typeface="Verdana" pitchFamily="34" charset="0"/>
              </a:rPr>
              <a:t> BETTON</a:t>
            </a:r>
            <a:endParaRPr lang="fr-F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733256"/>
            <a:ext cx="9136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L’évaluation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1268760"/>
            <a:ext cx="86409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	</a:t>
            </a:r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Echelle d’évaluation de 4 niveaux:</a:t>
            </a: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Maîtrise insuffisante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Maîtrise fragile</a:t>
            </a:r>
          </a:p>
          <a:p>
            <a:pPr lvl="1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Maîtrise satisfaisante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Maîtrise très satisfaisante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L’évaluation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1268760"/>
            <a:ext cx="864096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élèves sont évalués régulièrement et dans chaque matière</a:t>
            </a:r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évaluations intègrent les </a:t>
            </a:r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acquis des élèves dans les domaines de formation du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socle.</a:t>
            </a:r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bilans périodiques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trimestriels adressés ou remis aux familles (3 bulletins dans l’année).</a:t>
            </a: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Bilan </a:t>
            </a:r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cycle </a:t>
            </a:r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fin de </a:t>
            </a:r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fr-FR" sz="2400" u="sng" baseline="30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sz="2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fr-FR" sz="2400" u="sng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attestant un niveau de maîtrise des 8  composantes du socle.</a:t>
            </a:r>
          </a:p>
          <a:p>
            <a:pPr lvl="2"/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u="sng" dirty="0" smtClean="0">
              <a:solidFill>
                <a:srgbClr val="006E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1268760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Choix :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Voie générale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et/ou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technologique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		 Voie professionnelle</a:t>
            </a:r>
          </a:p>
          <a:p>
            <a:pPr lvl="1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Réunion d’information: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fin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janvier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2021</a:t>
            </a:r>
            <a:endParaRPr lang="fr-FR" sz="2400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( en présence des proviseur(e)s )</a:t>
            </a:r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Lycées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de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secteur :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Lycée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Jean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Macé</a:t>
            </a:r>
          </a:p>
          <a:p>
            <a:pPr lvl="1"/>
            <a:endParaRPr lang="fr-FR" sz="2400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>
                <a:latin typeface="Verdana" pitchFamily="34" charset="0"/>
                <a:cs typeface="Tahoma" pitchFamily="34" charset="0"/>
              </a:rPr>
              <a:t>	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		           </a:t>
            </a:r>
            <a:r>
              <a:rPr lang="fr-FR" sz="2400" u="sng" dirty="0" smtClean="0">
                <a:latin typeface="Verdana" pitchFamily="34" charset="0"/>
                <a:cs typeface="Tahoma" pitchFamily="34" charset="0"/>
              </a:rPr>
              <a:t>Lycée Simone Weil Liffré</a:t>
            </a:r>
            <a:endParaRPr lang="fr-FR" sz="2400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	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						</a:t>
            </a:r>
            <a:r>
              <a:rPr lang="fr-FR" sz="2400" b="1" dirty="0" smtClean="0">
                <a:solidFill>
                  <a:srgbClr val="FF0000"/>
                </a:solidFill>
                <a:latin typeface="Verdana" pitchFamily="34" charset="0"/>
                <a:cs typeface="Tahoma" pitchFamily="34" charset="0"/>
              </a:rPr>
              <a:t>				</a:t>
            </a:r>
            <a:endParaRPr lang="fr-FR" sz="2400" b="1" dirty="0" smtClean="0">
              <a:latin typeface="Tahoma" pitchFamily="34" charset="0"/>
              <a:cs typeface="Tahoma" pitchFamily="34" charset="0"/>
            </a:endParaRPr>
          </a:p>
          <a:p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fr-FR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L’orientation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1268760"/>
            <a:ext cx="7920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Stage obligatoire pour l’ensemble des élèves</a:t>
            </a:r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	          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quelque </a:t>
            </a:r>
            <a:r>
              <a:rPr lang="fr-FR" sz="2400" dirty="0">
                <a:latin typeface="Verdana" pitchFamily="34" charset="0"/>
                <a:cs typeface="Tahoma" pitchFamily="34" charset="0"/>
              </a:rPr>
              <a:t>soit leur âge</a:t>
            </a:r>
            <a:endParaRPr lang="fr-FR" sz="2400" u="sng" dirty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L’objectif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: « </a:t>
            </a:r>
            <a:r>
              <a:rPr lang="fr-F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développer les connaissances des élèves sur l’environnement technologique, économique et professionnel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 »</a:t>
            </a:r>
          </a:p>
          <a:p>
            <a:pPr lvl="1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Calendrier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: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du 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15 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au 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19 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février </a:t>
            </a:r>
            <a:r>
              <a:rPr lang="fr-FR" sz="2400" b="1" dirty="0" smtClean="0">
                <a:latin typeface="Verdana" pitchFamily="34" charset="0"/>
                <a:cs typeface="Tahoma" pitchFamily="34" charset="0"/>
              </a:rPr>
              <a:t>2021</a:t>
            </a:r>
            <a:endParaRPr lang="fr-FR" sz="2400" b="1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Rapport de stage et soutenance orale</a:t>
            </a:r>
          </a:p>
          <a:p>
            <a:pPr lvl="1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           </a:t>
            </a:r>
            <a:endParaRPr lang="fr-FR" sz="2400" b="1" dirty="0" smtClean="0">
              <a:latin typeface="Tahoma" pitchFamily="34" charset="0"/>
              <a:cs typeface="Tahoma" pitchFamily="34" charset="0"/>
            </a:endParaRPr>
          </a:p>
          <a:p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fr-FR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Le stage d’observation </a:t>
            </a: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1268760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r>
              <a:rPr lang="fr-F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Diplôme national du brevet</a:t>
            </a: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fr-FR" sz="2400" dirty="0" smtClean="0">
                <a:latin typeface="Verdana" pitchFamily="34" charset="0"/>
                <a:cs typeface="Tahoma" pitchFamily="34" charset="0"/>
              </a:rPr>
              <a:t>La maîtrise du socle commun (acquis scolaires du cycle 4).</a:t>
            </a:r>
          </a:p>
          <a:p>
            <a:pPr lvl="1">
              <a:buFontTx/>
              <a:buChar char="-"/>
            </a:pPr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fr-FR" sz="2400" dirty="0" smtClean="0">
                <a:latin typeface="Verdana" pitchFamily="34" charset="0"/>
                <a:cs typeface="Tahoma" pitchFamily="34" charset="0"/>
              </a:rPr>
              <a:t>Epreuves de l’examen terminal.</a:t>
            </a: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0528" y="188640"/>
            <a:ext cx="9577064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Diplôme national du brevet</a:t>
            </a:r>
          </a:p>
          <a:p>
            <a:pPr lvl="1"/>
            <a:endParaRPr lang="fr-FR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b="1" dirty="0" smtClean="0">
                <a:latin typeface="Verdana" pitchFamily="34" charset="0"/>
                <a:cs typeface="Tahoma" pitchFamily="34" charset="0"/>
              </a:rPr>
              <a:t>Domaine 1 : </a:t>
            </a:r>
            <a:r>
              <a:rPr lang="fr-FR" b="1" u="sng" dirty="0" smtClean="0">
                <a:latin typeface="Verdana" pitchFamily="34" charset="0"/>
                <a:cs typeface="Tahoma" pitchFamily="34" charset="0"/>
              </a:rPr>
              <a:t>Les langages pour penser et communiquer</a:t>
            </a:r>
          </a:p>
          <a:p>
            <a:pPr lvl="1"/>
            <a:r>
              <a:rPr lang="fr-FR" dirty="0" smtClean="0">
                <a:latin typeface="Verdana" pitchFamily="34" charset="0"/>
                <a:cs typeface="Tahoma" pitchFamily="34" charset="0"/>
              </a:rPr>
              <a:t>  1.1 comprendre, s’exprimer en utilisant la langue française à l’oral et à			 l’ écrit. </a:t>
            </a:r>
          </a:p>
          <a:p>
            <a:pPr lvl="1"/>
            <a:r>
              <a:rPr lang="fr-FR" dirty="0" smtClean="0">
                <a:latin typeface="Verdana" pitchFamily="34" charset="0"/>
                <a:cs typeface="Tahoma" pitchFamily="34" charset="0"/>
              </a:rPr>
              <a:t>  1.2 comprendre s’exprimer en utilisant une langue étrangère. </a:t>
            </a:r>
          </a:p>
          <a:p>
            <a:pPr lvl="1"/>
            <a:r>
              <a:rPr lang="fr-FR" dirty="0" smtClean="0">
                <a:latin typeface="Verdana" pitchFamily="34" charset="0"/>
                <a:cs typeface="Tahoma" pitchFamily="34" charset="0"/>
              </a:rPr>
              <a:t>  1.3 comprendre et s’exprimer en utilisant les langages mathématiques,			 scientifiques et informatiques. </a:t>
            </a:r>
          </a:p>
          <a:p>
            <a:pPr lvl="1"/>
            <a:r>
              <a:rPr lang="fr-FR" dirty="0" smtClean="0">
                <a:latin typeface="Verdana" pitchFamily="34" charset="0"/>
                <a:cs typeface="Tahoma" pitchFamily="34" charset="0"/>
              </a:rPr>
              <a:t>  1.4 comprendre, s’exprimer en utilisant les langages des arts et du corps.			</a:t>
            </a:r>
          </a:p>
          <a:p>
            <a:pPr lvl="1"/>
            <a:r>
              <a:rPr lang="fr-FR" b="1" dirty="0" smtClean="0">
                <a:latin typeface="Verdana" pitchFamily="34" charset="0"/>
                <a:cs typeface="Tahoma" pitchFamily="34" charset="0"/>
              </a:rPr>
              <a:t>Domaine 2 : </a:t>
            </a:r>
            <a:r>
              <a:rPr lang="fr-FR" b="1" u="sng" dirty="0" smtClean="0">
                <a:latin typeface="Verdana" pitchFamily="34" charset="0"/>
                <a:cs typeface="Tahoma" pitchFamily="34" charset="0"/>
              </a:rPr>
              <a:t>Les méthodes et outils pour apprendre</a:t>
            </a:r>
          </a:p>
          <a:p>
            <a:pPr lvl="1"/>
            <a:endParaRPr lang="fr-FR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b="1" dirty="0" smtClean="0">
                <a:latin typeface="Verdana" pitchFamily="34" charset="0"/>
                <a:cs typeface="Tahoma" pitchFamily="34" charset="0"/>
              </a:rPr>
              <a:t>Domaine 3 : </a:t>
            </a:r>
            <a:r>
              <a:rPr lang="fr-FR" b="1" u="sng" dirty="0" smtClean="0">
                <a:latin typeface="Verdana" pitchFamily="34" charset="0"/>
                <a:cs typeface="Tahoma" pitchFamily="34" charset="0"/>
              </a:rPr>
              <a:t>La formation de la personne et du citoyen</a:t>
            </a:r>
          </a:p>
          <a:p>
            <a:pPr lvl="1">
              <a:buFont typeface="Arial" pitchFamily="34" charset="0"/>
              <a:buChar char="•"/>
            </a:pPr>
            <a:endParaRPr lang="fr-FR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b="1" dirty="0" smtClean="0">
                <a:latin typeface="Verdana" pitchFamily="34" charset="0"/>
                <a:cs typeface="Tahoma" pitchFamily="34" charset="0"/>
              </a:rPr>
              <a:t>Domaine 4 : </a:t>
            </a:r>
            <a:r>
              <a:rPr lang="fr-FR" b="1" u="sng" dirty="0" smtClean="0">
                <a:latin typeface="Verdana" pitchFamily="34" charset="0"/>
                <a:cs typeface="Tahoma" pitchFamily="34" charset="0"/>
              </a:rPr>
              <a:t>Les systèmes naturels et les systèmes techniques</a:t>
            </a:r>
            <a:r>
              <a:rPr lang="fr-FR" b="1" dirty="0" smtClean="0">
                <a:latin typeface="Verdana" pitchFamily="34" charset="0"/>
                <a:cs typeface="Tahoma" pitchFamily="34" charset="0"/>
              </a:rPr>
              <a:t> </a:t>
            </a:r>
          </a:p>
          <a:p>
            <a:pPr lvl="1"/>
            <a:endParaRPr lang="fr-FR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b="1" dirty="0" smtClean="0">
                <a:latin typeface="Verdana" pitchFamily="34" charset="0"/>
                <a:cs typeface="Tahoma" pitchFamily="34" charset="0"/>
              </a:rPr>
              <a:t>Domaine 5 : </a:t>
            </a:r>
            <a:r>
              <a:rPr lang="fr-FR" b="1" u="sng" dirty="0" smtClean="0">
                <a:latin typeface="Verdana" pitchFamily="34" charset="0"/>
                <a:cs typeface="Tahoma" pitchFamily="34" charset="0"/>
              </a:rPr>
              <a:t>Les représentations du monde et de l’activité humaine </a:t>
            </a:r>
            <a:r>
              <a:rPr lang="fr-FR" dirty="0" smtClean="0">
                <a:latin typeface="Verdana" pitchFamily="34" charset="0"/>
                <a:cs typeface="Tahoma" pitchFamily="34" charset="0"/>
              </a:rPr>
              <a:t>	  	 		  	      	</a:t>
            </a:r>
            <a:r>
              <a:rPr lang="fr-FR" sz="2000" dirty="0" smtClean="0">
                <a:latin typeface="Verdana" pitchFamily="34" charset="0"/>
                <a:cs typeface="Tahoma" pitchFamily="34" charset="0"/>
              </a:rPr>
              <a:t>	</a:t>
            </a:r>
            <a:endParaRPr lang="fr-FR" sz="2000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000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000" dirty="0" smtClean="0">
                <a:solidFill>
                  <a:srgbClr val="C00000"/>
                </a:solidFill>
                <a:latin typeface="Verdana" pitchFamily="34" charset="0"/>
                <a:cs typeface="Tahoma" pitchFamily="34" charset="0"/>
              </a:rPr>
              <a:t>  </a:t>
            </a:r>
          </a:p>
          <a:p>
            <a:pPr lvl="1">
              <a:buFontTx/>
              <a:buChar char="-"/>
            </a:pPr>
            <a:endParaRPr lang="fr-FR" sz="2000" dirty="0" smtClean="0">
              <a:latin typeface="Verdan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908720"/>
            <a:ext cx="842493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r>
              <a:rPr lang="fr-FR" sz="2400" b="1" u="sng" dirty="0" smtClean="0">
                <a:solidFill>
                  <a:srgbClr val="0070C0"/>
                </a:solidFill>
                <a:latin typeface="Verdana" pitchFamily="34" charset="0"/>
                <a:cs typeface="Tahoma" pitchFamily="34" charset="0"/>
              </a:rPr>
              <a:t>Diplôme national du brevet</a:t>
            </a: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Epreuves écrites :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- 1</a:t>
            </a:r>
            <a:r>
              <a:rPr lang="fr-FR" sz="2400" baseline="30000" dirty="0" smtClean="0">
                <a:latin typeface="Verdana" pitchFamily="34" charset="0"/>
                <a:cs typeface="Tahoma" pitchFamily="34" charset="0"/>
              </a:rPr>
              <a:t>ère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 épreuve : Français: 3H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   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- 2</a:t>
            </a:r>
            <a:r>
              <a:rPr lang="fr-FR" sz="2400" baseline="30000" dirty="0" smtClean="0">
                <a:latin typeface="Verdana" pitchFamily="34" charset="0"/>
                <a:cs typeface="Tahoma" pitchFamily="34" charset="0"/>
              </a:rPr>
              <a:t>ème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 épreuve : Mathématiques : 2H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fr-FR" sz="2400" dirty="0" smtClean="0">
                <a:latin typeface="Verdana" pitchFamily="34" charset="0"/>
                <a:cs typeface="Tahoma" pitchFamily="34" charset="0"/>
              </a:rPr>
              <a:t>3</a:t>
            </a:r>
            <a:r>
              <a:rPr lang="fr-FR" sz="2400" baseline="30000" dirty="0" smtClean="0">
                <a:latin typeface="Verdana" pitchFamily="34" charset="0"/>
                <a:cs typeface="Tahoma" pitchFamily="34" charset="0"/>
              </a:rPr>
              <a:t>ème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 épreuve : HG/EMC : 2H</a:t>
            </a:r>
          </a:p>
          <a:p>
            <a:pPr lvl="1">
              <a:buFontTx/>
              <a:buChar char="-"/>
            </a:pPr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- 4</a:t>
            </a:r>
            <a:r>
              <a:rPr lang="fr-FR" sz="2400" baseline="30000" dirty="0" smtClean="0">
                <a:latin typeface="Verdana" pitchFamily="34" charset="0"/>
                <a:cs typeface="Tahoma" pitchFamily="34" charset="0"/>
              </a:rPr>
              <a:t>ème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 épreuve : Sciences : 1H (2 disciplines 				   parmi SVT/PC/Techno )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	</a:t>
            </a:r>
            <a:endParaRPr lang="fr-FR" sz="2400" baseline="30000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cs typeface="Tahoma" pitchFamily="34" charset="0"/>
              </a:rPr>
              <a:t>          </a:t>
            </a:r>
          </a:p>
          <a:p>
            <a:pPr lvl="1"/>
            <a:endParaRPr lang="fr-FR" sz="2400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cs typeface="Tahoma" pitchFamily="34" charset="0"/>
              </a:rPr>
              <a:t>           </a:t>
            </a: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3528" y="24928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Epreuve orale : soutenance d’un projet </a:t>
            </a: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			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(EPI – parcours – objet d’étude )</a:t>
            </a: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Durée :	15 mn</a:t>
            </a:r>
          </a:p>
          <a:p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12687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r>
              <a:rPr lang="fr-FR" sz="2400" b="1" u="sng" dirty="0" smtClean="0">
                <a:solidFill>
                  <a:srgbClr val="0070C0"/>
                </a:solidFill>
                <a:latin typeface="Verdana" pitchFamily="34" charset="0"/>
                <a:cs typeface="Tahoma" pitchFamily="34" charset="0"/>
              </a:rPr>
              <a:t>Diplôme national du brevet</a:t>
            </a: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3528" y="249289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 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Options facultatives : latin – chorale</a:t>
            </a:r>
          </a:p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Bonus de 10 points ou 20 points en fonction du degré d’atteinte des objectifs d’apprentissage du cycle</a:t>
            </a:r>
          </a:p>
          <a:p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12687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</a:p>
          <a:p>
            <a:pPr lvl="1"/>
            <a:r>
              <a:rPr lang="fr-FR" sz="2400" b="1" u="sng" dirty="0" smtClean="0">
                <a:solidFill>
                  <a:srgbClr val="0070C0"/>
                </a:solidFill>
                <a:latin typeface="Verdana" pitchFamily="34" charset="0"/>
                <a:cs typeface="Tahoma" pitchFamily="34" charset="0"/>
              </a:rPr>
              <a:t>Diplôme national du brevet</a:t>
            </a: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</a:t>
            </a:r>
            <a:r>
              <a:rPr lang="fr-FR" sz="2400" b="1" u="sng" dirty="0" smtClean="0">
                <a:solidFill>
                  <a:srgbClr val="0070C0"/>
                </a:solidFill>
                <a:latin typeface="Verdana" pitchFamily="34" charset="0"/>
                <a:cs typeface="Tahoma" pitchFamily="34" charset="0"/>
              </a:rPr>
              <a:t>L’attribution du diplôme :</a:t>
            </a:r>
          </a:p>
          <a:p>
            <a:pPr lvl="1"/>
            <a:endParaRPr lang="fr-FR" sz="2400" b="1" u="sng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400 points pour la maîtrise du socle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400 points pour les épreuves de l’examen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Diplôme attribué quand le total des points est supérieur ou égal à 400 points.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Mentions : AB :  480 points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           B   :  560 points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                TB :  640 points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DNB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structure et effectifs</a:t>
            </a:r>
          </a:p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</a:t>
            </a:r>
            <a:endParaRPr lang="fr-FR" sz="2800" dirty="0">
              <a:latin typeface="Verdan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971600" y="1844824"/>
          <a:ext cx="7696200" cy="3911444"/>
        </p:xfrm>
        <a:graphic>
          <a:graphicData uri="http://schemas.openxmlformats.org/drawingml/2006/table">
            <a:tbl>
              <a:tblPr/>
              <a:tblGrid>
                <a:gridCol w="256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Niveau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Effectifs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6ème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5ème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4ème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3ème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864095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2020–2021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80528" y="1268760"/>
            <a:ext cx="9324528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//www.toutatice.fr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Compte </a:t>
            </a:r>
            <a:r>
              <a:rPr lang="fr-F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EduConnect</a:t>
            </a:r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Site du collège : </a:t>
            </a: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</a:t>
            </a:r>
            <a:r>
              <a:rPr lang="fr-FR" sz="22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ttp://www.college-francoistruffaut-betton.ac-</a:t>
            </a:r>
            <a:r>
              <a:rPr lang="fr-FR" sz="22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</a:t>
            </a:r>
            <a:r>
              <a:rPr lang="fr-FR" sz="2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ennes.fr</a:t>
            </a:r>
            <a:endParaRPr lang="fr-FR" sz="2200" u="sng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L’adresse </a:t>
            </a:r>
            <a:r>
              <a:rPr lang="fr-F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 collège :</a:t>
            </a: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ce.0352260s@ac-rennes.fr</a:t>
            </a:r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L’adresse </a:t>
            </a:r>
            <a:r>
              <a:rPr lang="fr-F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 service vie scolaire :</a:t>
            </a:r>
          </a:p>
          <a:p>
            <a:pPr lvl="2"/>
            <a:r>
              <a:rPr lang="fr-FR" sz="24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Vie-scolaire1.0352260s@ac-rennes.fr</a:t>
            </a:r>
            <a:endParaRPr lang="fr-FR" sz="2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90872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Outils de communication….</a:t>
            </a:r>
          </a:p>
        </p:txBody>
      </p:sp>
    </p:spTree>
    <p:extLst>
      <p:ext uri="{BB962C8B-B14F-4D97-AF65-F5344CB8AC3E}">
        <p14:creationId xmlns:p14="http://schemas.microsoft.com/office/powerpoint/2010/main" val="3399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80528" y="1268760"/>
            <a:ext cx="9324528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/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Campagne nationale Bourses :</a:t>
            </a:r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date limite 8 octobre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Informations consultables sur le site du collège</a:t>
            </a: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Elections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représentants au Conseil d’Administration :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Personnels : Jeudi  8 octobre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	   Parents :     vendredi 9 octobre</a:t>
            </a: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Dispositif « Devoirs faits » : 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A partir du 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septembre</a:t>
            </a:r>
          </a:p>
          <a:p>
            <a:pPr lvl="2"/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90872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Quelques dates pour la 1</a:t>
            </a:r>
            <a:r>
              <a:rPr lang="fr-FR" sz="2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ère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période….</a:t>
            </a:r>
          </a:p>
        </p:txBody>
      </p:sp>
    </p:spTree>
    <p:extLst>
      <p:ext uri="{BB962C8B-B14F-4D97-AF65-F5344CB8AC3E}">
        <p14:creationId xmlns:p14="http://schemas.microsoft.com/office/powerpoint/2010/main" val="42733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4482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</a:rPr>
              <a:t>Cycle 3         CM1 CM2 6</a:t>
            </a:r>
            <a:r>
              <a:rPr lang="fr-FR" sz="2400" baseline="30000" dirty="0" smtClean="0">
                <a:solidFill>
                  <a:srgbClr val="C00000"/>
                </a:solidFill>
                <a:latin typeface="Verdana" pitchFamily="34" charset="0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</a:rPr>
              <a:t>Cycle 4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332657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L’organisation du collège</a:t>
            </a:r>
          </a:p>
          <a:p>
            <a:pPr marL="514350" indent="-514350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</a:t>
            </a:r>
          </a:p>
        </p:txBody>
      </p:sp>
      <p:sp>
        <p:nvSpPr>
          <p:cNvPr id="6" name="Organigramme : Processus 5"/>
          <p:cNvSpPr/>
          <p:nvPr/>
        </p:nvSpPr>
        <p:spPr>
          <a:xfrm>
            <a:off x="2627784" y="2420888"/>
            <a:ext cx="3744416" cy="100811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CM1  CM2  6ème </a:t>
            </a:r>
            <a:endParaRPr lang="fr-FR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rganigramme : Processus 6"/>
          <p:cNvSpPr/>
          <p:nvPr/>
        </p:nvSpPr>
        <p:spPr>
          <a:xfrm rot="10800000" flipV="1">
            <a:off x="2627784" y="4221088"/>
            <a:ext cx="3744416" cy="93610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fr-FR" sz="2400" baseline="30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4</a:t>
            </a:r>
            <a:r>
              <a:rPr lang="fr-FR" sz="2400" baseline="30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3</a:t>
            </a:r>
            <a:r>
              <a:rPr lang="fr-FR" sz="2400" baseline="30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 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Les horaires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graphicFrame>
        <p:nvGraphicFramePr>
          <p:cNvPr id="5" name="Espace réservé du contenu 3"/>
          <p:cNvGraphicFramePr>
            <a:graphicFrameLocks/>
          </p:cNvGraphicFramePr>
          <p:nvPr>
            <p:extLst/>
          </p:nvPr>
        </p:nvGraphicFramePr>
        <p:xfrm>
          <a:off x="179513" y="1268763"/>
          <a:ext cx="8640638" cy="5341276"/>
        </p:xfrm>
        <a:graphic>
          <a:graphicData uri="http://schemas.openxmlformats.org/drawingml/2006/table">
            <a:tbl>
              <a:tblPr/>
              <a:tblGrid>
                <a:gridCol w="293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787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Enseignements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98D5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Cycle 3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B1F"/>
                    </a:solidFill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Cycle 4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B1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r>
                        <a:rPr kumimoji="0" lang="fr-FR" alt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Éducation physique et sportive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Enseignements artistiques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(arts plastiques + éducation musicale)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Français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HG – EMC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Langue vivante 1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Langue vivante 2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Mathématiques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SVT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Technologie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Sciences physiques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7C9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882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Total 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23 + 3 h 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26 h par niveau 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23528" y="252362"/>
          <a:ext cx="8496944" cy="588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Présentation" r:id="rId3" imgW="4951557" imgH="3429060" progId="PowerPoint.Show.8">
                  <p:embed/>
                </p:oleObj>
              </mc:Choice>
              <mc:Fallback>
                <p:oleObj name="Présentation" r:id="rId3" imgW="4951557" imgH="3429060" progId="PowerPoint.Show.8">
                  <p:embed/>
                  <p:pic>
                    <p:nvPicPr>
                      <p:cNvPr id="2" name="Obje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2362"/>
                        <a:ext cx="8496944" cy="588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3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1268760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000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fr-FR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23809"/>
              </p:ext>
            </p:extLst>
          </p:nvPr>
        </p:nvGraphicFramePr>
        <p:xfrm>
          <a:off x="92074" y="92074"/>
          <a:ext cx="8728397" cy="556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Acrobat Document" r:id="rId4" imgW="7429308" imgH="5143500" progId="AcroExch.Document.DC">
                  <p:embed/>
                </p:oleObj>
              </mc:Choice>
              <mc:Fallback>
                <p:oleObj name="Acrobat Document" r:id="rId4" imgW="7429308" imgH="5143500" progId="AcroExch.Document.DC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8728397" cy="556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8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76672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2413338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412777"/>
            <a:ext cx="76328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 </a:t>
            </a: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fr-FR" sz="2400" i="1" dirty="0" smtClean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b="1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43608" y="2492896"/>
            <a:ext cx="741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Verdana" pitchFamily="34" charset="0"/>
                <a:cs typeface="Times New Roman" pitchFamily="18" charset="0"/>
                <a:sym typeface="Wingdings"/>
              </a:rPr>
              <a:t> </a:t>
            </a:r>
            <a:endParaRPr lang="fr-FR" sz="2400" dirty="0"/>
          </a:p>
        </p:txBody>
      </p:sp>
      <p:pic>
        <p:nvPicPr>
          <p:cNvPr id="7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1268760"/>
            <a:ext cx="86764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000" dirty="0" smtClean="0">
              <a:solidFill>
                <a:srgbClr val="C00000"/>
              </a:solidFill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Les options facultatives : </a:t>
            </a:r>
          </a:p>
          <a:p>
            <a:pPr lvl="1"/>
            <a:r>
              <a:rPr lang="fr-FR" sz="2000" dirty="0" smtClean="0">
                <a:latin typeface="Verdana" pitchFamily="34" charset="0"/>
                <a:cs typeface="Tahoma" pitchFamily="34" charset="0"/>
              </a:rPr>
              <a:t>		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Latin :2h hebdomadaire</a:t>
            </a: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Chorale :1h hebdomadaire</a:t>
            </a:r>
          </a:p>
          <a:p>
            <a:pPr lvl="1"/>
            <a:endParaRPr lang="fr-FR" sz="2400" dirty="0">
              <a:latin typeface="Verdana" pitchFamily="34" charset="0"/>
              <a:cs typeface="Tahoma" pitchFamily="34" charset="0"/>
            </a:endParaRPr>
          </a:p>
          <a:p>
            <a:pPr lvl="1"/>
            <a:endParaRPr lang="fr-FR" sz="2400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Le Français </a:t>
            </a:r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en </a:t>
            </a:r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3</a:t>
            </a:r>
            <a:r>
              <a:rPr lang="fr-FR" sz="2400" u="sng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ème</a:t>
            </a:r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 </a:t>
            </a:r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Tahoma" pitchFamily="34" charset="0"/>
              </a:rPr>
              <a:t>:</a:t>
            </a:r>
          </a:p>
          <a:p>
            <a:pPr lvl="1"/>
            <a:endParaRPr lang="fr-FR" sz="2400" u="sng" dirty="0" smtClean="0">
              <a:latin typeface="Verdana" pitchFamily="34" charset="0"/>
              <a:cs typeface="Tahoma" pitchFamily="34" charset="0"/>
            </a:endParaRP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Trois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heures en classe complète </a:t>
            </a:r>
          </a:p>
          <a:p>
            <a:pPr lvl="1"/>
            <a:r>
              <a:rPr lang="fr-FR" sz="2400" dirty="0" smtClean="0">
                <a:latin typeface="Verdana" pitchFamily="34" charset="0"/>
                <a:cs typeface="Tahoma" pitchFamily="34" charset="0"/>
              </a:rPr>
              <a:t>Une heure en ½ groupe </a:t>
            </a:r>
            <a:r>
              <a:rPr lang="fr-FR" sz="2400" dirty="0" smtClean="0">
                <a:latin typeface="Verdana" pitchFamily="34" charset="0"/>
                <a:cs typeface="Tahoma" pitchFamily="34" charset="0"/>
              </a:rPr>
              <a:t>(l’écrit pour l ’oral)</a:t>
            </a:r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cs typeface="Tahoma" pitchFamily="34" charset="0"/>
              </a:rPr>
              <a:t>											</a:t>
            </a:r>
          </a:p>
          <a:p>
            <a:pPr lvl="1"/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fr-FR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Les choix du collège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41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L’évaluation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268760"/>
            <a:ext cx="885698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référence aux programmes d’enseignement.</a:t>
            </a:r>
          </a:p>
          <a:p>
            <a:pPr lvl="2"/>
            <a:endParaRPr lang="fr-FR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 sur les huit composantes du socle commun.</a:t>
            </a:r>
          </a:p>
          <a:p>
            <a:r>
              <a:rPr lang="fr-FR" b="1" dirty="0" smtClean="0"/>
              <a:t>	</a:t>
            </a:r>
          </a:p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Domaine 1. Les langages pour penser et communiquer :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Comprendre, s'exprimer en utilisant la langue française à l'oral et à l’écrit.                               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Comprendre, s'exprimer en utilisant une langue étrangère. </a:t>
            </a:r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Comprendre, s'exprimer en utilisant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les langages mathématiques, 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scientifiques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et informatiques.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Comprendre, s'exprimer en utilisant les langages des arts et du corps.</a:t>
            </a:r>
          </a:p>
          <a:p>
            <a:endParaRPr lang="fr-FR" sz="16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ANNEE SCOLAIRE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2020-2021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514350" indent="-514350" algn="ctr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L’évaluation</a:t>
            </a:r>
          </a:p>
        </p:txBody>
      </p:sp>
      <p:pic>
        <p:nvPicPr>
          <p:cNvPr id="4" name="Espace réservé du contenu 3" descr="cFrançoisTruffaut+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913693" cy="1008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268760"/>
            <a:ext cx="885698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référence aux programmes d’enseignement.</a:t>
            </a:r>
          </a:p>
          <a:p>
            <a:pPr lvl="2"/>
            <a:endParaRPr lang="fr-FR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fr-F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Porte sur les huit composantes du socle commun.</a:t>
            </a:r>
          </a:p>
          <a:p>
            <a:r>
              <a:rPr lang="fr-FR" b="1" dirty="0" smtClean="0"/>
              <a:t>	</a:t>
            </a:r>
          </a:p>
          <a:p>
            <a:endParaRPr lang="fr-FR" sz="16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Domaine 2. </a:t>
            </a:r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méthodes et outils pour </a:t>
            </a: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apprendre</a:t>
            </a:r>
          </a:p>
          <a:p>
            <a:endParaRPr lang="fr-FR" b="1" u="sng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Domaine 3 : La formation de la personne et du citoyen</a:t>
            </a:r>
          </a:p>
          <a:p>
            <a:endParaRPr lang="fr-FR" sz="1600" u="sng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Domaine 4 : Les systèmes naturels et les systèmes techniques</a:t>
            </a:r>
          </a:p>
          <a:p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Domaine 5 : Les représentations du monde et l'activité humaine</a:t>
            </a:r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u="sng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fr-FR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endParaRPr lang="fr-FR" sz="2000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9050</TotalTime>
  <Words>1160</Words>
  <Application>Microsoft Office PowerPoint</Application>
  <PresentationFormat>Affichage à l'écran (4:3)</PresentationFormat>
  <Paragraphs>462</Paragraphs>
  <Slides>21</Slides>
  <Notes>0</Notes>
  <HiddenSlides>1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MS PGothic</vt:lpstr>
      <vt:lpstr>Arial</vt:lpstr>
      <vt:lpstr>Book Antiqua</vt:lpstr>
      <vt:lpstr>Calibri</vt:lpstr>
      <vt:lpstr>Tahoma</vt:lpstr>
      <vt:lpstr>Times New Roman</vt:lpstr>
      <vt:lpstr>Verdana</vt:lpstr>
      <vt:lpstr>Wingdings</vt:lpstr>
      <vt:lpstr>Thème Office</vt:lpstr>
      <vt:lpstr>Présentation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intendance</dc:creator>
  <cp:lastModifiedBy>p</cp:lastModifiedBy>
  <cp:revision>494</cp:revision>
  <dcterms:created xsi:type="dcterms:W3CDTF">2013-11-20T11:46:24Z</dcterms:created>
  <dcterms:modified xsi:type="dcterms:W3CDTF">2020-09-21T11:57:20Z</dcterms:modified>
</cp:coreProperties>
</file>